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media/image10.jpg" ContentType="image/jpeg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8" r:id="rId3"/>
    <p:sldId id="259" r:id="rId4"/>
    <p:sldId id="268" r:id="rId5"/>
    <p:sldId id="260" r:id="rId6"/>
    <p:sldId id="269" r:id="rId7"/>
    <p:sldId id="270" r:id="rId8"/>
    <p:sldId id="271" r:id="rId9"/>
    <p:sldId id="272" r:id="rId10"/>
    <p:sldId id="264" r:id="rId11"/>
    <p:sldId id="265" r:id="rId12"/>
  </p:sldIdLst>
  <p:sldSz cx="9144000" cy="6858000" type="screen4x3"/>
  <p:notesSz cx="6858000" cy="9313863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2" d="100"/>
          <a:sy n="82" d="100"/>
        </p:scale>
        <p:origin x="1474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3A17AA6-CF0F-4A54-8700-925BFFEA098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73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140A4A-C432-4E3C-9283-4518F3972D3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73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AD552-E4B9-408B-860E-27793ECC2E0E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F97FBF-7002-4105-8F58-698F0A4F2E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46554"/>
            <a:ext cx="2971800" cy="4673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656BA7-76B9-4817-B087-8B7E81750E5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846554"/>
            <a:ext cx="2971800" cy="4673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530B82-B9F5-4084-9328-D22D07B64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0228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27D59D-C92C-4859-BA40-D97C33E01990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698500"/>
            <a:ext cx="4654550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24085"/>
            <a:ext cx="5486400" cy="41912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6553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46553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4284D5-6FB3-4E7A-B964-B267680F39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2214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CEB4F8-F070-42FC-955D-6E8B5C3D262A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72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4013200" cy="1822450"/>
          </a:xfrm>
        </p:spPr>
        <p:txBody>
          <a:bodyPr anchor="b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2476" name="AutoShap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990600"/>
            <a:ext cx="8229600" cy="1905000"/>
          </a:xfrm>
          <a:prstGeom prst="roundRect">
            <a:avLst>
              <a:gd name="adj" fmla="val 50000"/>
            </a:avLst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E07509D-D6D4-4754-8DFB-3F3DD74B99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50971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2F1DA45-75F6-442C-8279-4CC89B744813}"/>
              </a:ext>
            </a:extLst>
          </p:cNvPr>
          <p:cNvSpPr txBox="1"/>
          <p:nvPr userDrawn="1"/>
        </p:nvSpPr>
        <p:spPr>
          <a:xfrm>
            <a:off x="0" y="6488668"/>
            <a:ext cx="91440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latin typeface="Arial Rounded MT Bold" panose="020F0704030504030204" pitchFamily="34" charset="0"/>
              </a:rPr>
              <a:t>Fullerton College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514600"/>
            <a:ext cx="7693025" cy="3657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1371600"/>
            <a:ext cx="7924800" cy="914400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endParaRPr lang="en-US" dirty="0"/>
          </a:p>
        </p:txBody>
      </p:sp>
      <p:sp>
        <p:nvSpPr>
          <p:cNvPr id="1027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514600"/>
            <a:ext cx="769302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A2B5A7D-DB8E-4420-B3E2-DCF4946044A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5" y="0"/>
            <a:ext cx="9144000" cy="152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965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hyperlink" Target="mailto:acarlin@fullcoll.ed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43400" y="2286000"/>
            <a:ext cx="4724400" cy="3378200"/>
          </a:xfrm>
        </p:spPr>
        <p:txBody>
          <a:bodyPr/>
          <a:lstStyle/>
          <a:p>
            <a:r>
              <a:rPr lang="en-US" dirty="0"/>
              <a:t>Anna Carlin, CISA</a:t>
            </a:r>
            <a:br>
              <a:rPr lang="en-US" dirty="0"/>
            </a:br>
            <a:r>
              <a:rPr lang="en-US" dirty="0"/>
              <a:t>Fullerton </a:t>
            </a:r>
            <a:r>
              <a:rPr lang="en-US" sz="2400" dirty="0"/>
              <a:t>College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609600" y="1600200"/>
            <a:ext cx="8229600" cy="1905000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How to Successfully Leverage Professional Associations</a:t>
            </a:r>
          </a:p>
        </p:txBody>
      </p:sp>
    </p:spTree>
    <p:extLst>
      <p:ext uri="{BB962C8B-B14F-4D97-AF65-F5344CB8AC3E}">
        <p14:creationId xmlns:p14="http://schemas.microsoft.com/office/powerpoint/2010/main" val="33645155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Certifications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86000"/>
            <a:ext cx="7693025" cy="3962400"/>
          </a:xfrm>
        </p:spPr>
        <p:txBody>
          <a:bodyPr/>
          <a:lstStyle/>
          <a:p>
            <a:r>
              <a:rPr lang="en-US" dirty="0"/>
              <a:t>Experience and knowledge:</a:t>
            </a:r>
          </a:p>
          <a:p>
            <a:pPr lvl="1"/>
            <a:r>
              <a:rPr lang="en-US" dirty="0"/>
              <a:t>CISA, CISM, CGEIT, CRISC, and </a:t>
            </a:r>
            <a:br>
              <a:rPr lang="en-US" dirty="0"/>
            </a:br>
            <a:r>
              <a:rPr lang="en-US" dirty="0"/>
              <a:t>CSX from ISACA</a:t>
            </a:r>
          </a:p>
          <a:p>
            <a:pPr lvl="1"/>
            <a:r>
              <a:rPr lang="en-US" dirty="0"/>
              <a:t>CISSP, SCCP from ISC(2)</a:t>
            </a:r>
          </a:p>
          <a:p>
            <a:r>
              <a:rPr lang="en-US" dirty="0"/>
              <a:t>Review courses offered at a </a:t>
            </a:r>
            <a:br>
              <a:rPr lang="en-US" dirty="0"/>
            </a:br>
            <a:r>
              <a:rPr lang="en-US" dirty="0"/>
              <a:t>reasonable cost</a:t>
            </a:r>
          </a:p>
          <a:p>
            <a:pPr marL="0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EC6B4D-1F7C-4E5C-A0CC-A5C3E821A7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4300" y="2286000"/>
            <a:ext cx="2143125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8499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0" y="2514600"/>
            <a:ext cx="3505200" cy="36576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hlinkClick r:id="rId2"/>
              </a:rPr>
              <a:t>acarlin@fullcoll.edu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@</a:t>
            </a:r>
            <a:r>
              <a:rPr lang="en-US" dirty="0" err="1"/>
              <a:t>ProCarlin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99A5D6-E01A-48BF-B2AF-3123448C20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324100"/>
            <a:ext cx="3276600" cy="40386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42288220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Agenda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362200"/>
            <a:ext cx="7693025" cy="3657600"/>
          </a:xfrm>
        </p:spPr>
        <p:txBody>
          <a:bodyPr/>
          <a:lstStyle/>
          <a:p>
            <a:pPr eaLnBrk="1" hangingPunct="1"/>
            <a:r>
              <a:rPr lang="en-US" dirty="0"/>
              <a:t>Purpose of Professional Associations</a:t>
            </a:r>
          </a:p>
          <a:p>
            <a:pPr eaLnBrk="1" hangingPunct="1"/>
            <a:r>
              <a:rPr lang="en-US" dirty="0"/>
              <a:t>Professional Association Benefits</a:t>
            </a:r>
          </a:p>
          <a:p>
            <a:pPr eaLnBrk="1" hangingPunct="1"/>
            <a:r>
              <a:rPr lang="en-US" dirty="0"/>
              <a:t>ISACA Professional Association</a:t>
            </a:r>
          </a:p>
          <a:p>
            <a:pPr eaLnBrk="1" hangingPunct="1"/>
            <a:r>
              <a:rPr lang="en-US" dirty="0"/>
              <a:t>ISACA Model Curricula</a:t>
            </a:r>
          </a:p>
          <a:p>
            <a:pPr eaLnBrk="1" hangingPunct="1"/>
            <a:r>
              <a:rPr lang="en-US" dirty="0"/>
              <a:t>ISACA Academic Advocate</a:t>
            </a:r>
          </a:p>
          <a:p>
            <a:pPr eaLnBrk="1" hangingPunct="1"/>
            <a:r>
              <a:rPr lang="en-US" dirty="0"/>
              <a:t>Student Groups</a:t>
            </a:r>
          </a:p>
          <a:p>
            <a:pPr eaLnBrk="1" hangingPunct="1"/>
            <a:r>
              <a:rPr lang="en-US" dirty="0"/>
              <a:t>Certifications</a:t>
            </a:r>
          </a:p>
          <a:p>
            <a:pPr eaLnBrk="1" hangingPunct="1"/>
            <a:r>
              <a:rPr lang="en-US" dirty="0"/>
              <a:t>Questions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49" y="4089870"/>
            <a:ext cx="2081213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9912" y="3039836"/>
            <a:ext cx="17668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3148" y="2209363"/>
            <a:ext cx="1795463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s://tse4.mm.bing.net/th?id=OIP.j2gYTPAgkEgFTNqkNTNvSgEsC6&amp;pid=15.1&amp;P=0&amp;w=264&amp;h=165">
            <a:extLst>
              <a:ext uri="{FF2B5EF4-FFF2-40B4-BE49-F238E27FC236}">
                <a16:creationId xmlns:a16="http://schemas.microsoft.com/office/drawing/2014/main" id="{C960E6D7-B170-4005-A93C-F119BC490B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8812" y="5713203"/>
            <a:ext cx="2362200" cy="1318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Professional Associations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514600"/>
            <a:ext cx="7693025" cy="4114800"/>
          </a:xfrm>
        </p:spPr>
        <p:txBody>
          <a:bodyPr/>
          <a:lstStyle/>
          <a:p>
            <a:r>
              <a:rPr lang="en-US" dirty="0"/>
              <a:t>Further a profession such as </a:t>
            </a:r>
            <a:br>
              <a:rPr lang="en-US" dirty="0"/>
            </a:br>
            <a:r>
              <a:rPr lang="en-US" dirty="0"/>
              <a:t>cyber security  </a:t>
            </a:r>
          </a:p>
          <a:p>
            <a:r>
              <a:rPr lang="en-US" dirty="0"/>
              <a:t>Facilitate entry into the profession </a:t>
            </a:r>
          </a:p>
          <a:p>
            <a:r>
              <a:rPr lang="en-US" dirty="0"/>
              <a:t>Create and maintain standards </a:t>
            </a:r>
          </a:p>
          <a:p>
            <a:r>
              <a:rPr lang="en-US" dirty="0"/>
              <a:t>Represent the profession in </a:t>
            </a:r>
            <a:br>
              <a:rPr lang="en-US" dirty="0"/>
            </a:br>
            <a:r>
              <a:rPr lang="en-US" dirty="0"/>
              <a:t>discussions with other bodies </a:t>
            </a:r>
            <a:br>
              <a:rPr lang="en-US" dirty="0"/>
            </a:br>
            <a:r>
              <a:rPr lang="en-US" dirty="0"/>
              <a:t>such as legislative or regulatory </a:t>
            </a:r>
            <a:br>
              <a:rPr lang="en-US" dirty="0"/>
            </a:br>
            <a:r>
              <a:rPr lang="en-US" dirty="0"/>
              <a:t>bodies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604" y="4891768"/>
            <a:ext cx="160020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61497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170F73-8AE6-4F93-9A68-DBAFF71E8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E3A809-2F3E-4DAF-96F9-2FD87B1F0A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86000"/>
            <a:ext cx="7693025" cy="3886200"/>
          </a:xfrm>
        </p:spPr>
        <p:txBody>
          <a:bodyPr/>
          <a:lstStyle/>
          <a:p>
            <a:r>
              <a:rPr lang="en-US" dirty="0"/>
              <a:t>Curriculum</a:t>
            </a:r>
          </a:p>
          <a:p>
            <a:pPr lvl="1"/>
            <a:r>
              <a:rPr lang="en-US" dirty="0"/>
              <a:t>Invite them to be on your advisory board</a:t>
            </a:r>
          </a:p>
          <a:p>
            <a:r>
              <a:rPr lang="en-US" dirty="0"/>
              <a:t>Guest speakers to your classes</a:t>
            </a:r>
          </a:p>
          <a:p>
            <a:r>
              <a:rPr lang="en-US" dirty="0"/>
              <a:t>Student clubs</a:t>
            </a:r>
          </a:p>
          <a:p>
            <a:pPr lvl="1"/>
            <a:r>
              <a:rPr lang="en-US" dirty="0"/>
              <a:t>Discount membership</a:t>
            </a:r>
          </a:p>
          <a:p>
            <a:pPr lvl="1"/>
            <a:r>
              <a:rPr lang="en-US" dirty="0"/>
              <a:t>Discounted dinner meetings</a:t>
            </a:r>
          </a:p>
          <a:p>
            <a:pPr lvl="1"/>
            <a:r>
              <a:rPr lang="en-US" dirty="0"/>
              <a:t>Speakers for club meetings</a:t>
            </a:r>
          </a:p>
          <a:p>
            <a:r>
              <a:rPr lang="en-US" dirty="0"/>
              <a:t>Certifications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6D3355-7A68-46B4-8EB7-484D588B3A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4038600"/>
            <a:ext cx="289560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335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ISACA Professional Association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514600"/>
            <a:ext cx="7924800" cy="3886200"/>
          </a:xfrm>
        </p:spPr>
        <p:txBody>
          <a:bodyPr/>
          <a:lstStyle/>
          <a:p>
            <a:r>
              <a:rPr lang="en-US" dirty="0"/>
              <a:t>Provides guidance in the growing field of auditing controls for computer systems</a:t>
            </a:r>
          </a:p>
          <a:p>
            <a:r>
              <a:rPr lang="en-US" dirty="0"/>
              <a:t>Membership of 140,000 worldwide</a:t>
            </a:r>
          </a:p>
          <a:p>
            <a:r>
              <a:rPr lang="en-US" dirty="0"/>
              <a:t>Model Curricula </a:t>
            </a:r>
          </a:p>
          <a:p>
            <a:r>
              <a:rPr lang="en-US" dirty="0"/>
              <a:t>Academic Advocate</a:t>
            </a:r>
          </a:p>
          <a:p>
            <a:r>
              <a:rPr lang="en-US" dirty="0"/>
              <a:t>Student Groups</a:t>
            </a:r>
          </a:p>
          <a:p>
            <a:r>
              <a:rPr lang="en-US" dirty="0"/>
              <a:t>Certifications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CA5278C4-5012-4A5F-8A3E-0ABC8B464A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38300"/>
            <a:ext cx="17668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85946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ISACA Model Curricula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62200"/>
            <a:ext cx="7693025" cy="3657600"/>
          </a:xfrm>
        </p:spPr>
        <p:txBody>
          <a:bodyPr/>
          <a:lstStyle/>
          <a:p>
            <a:r>
              <a:rPr lang="en-US" dirty="0"/>
              <a:t>Offers educators curriculum development support and outline the academic training that prepares students for entry-level positions in the industry</a:t>
            </a:r>
          </a:p>
          <a:p>
            <a:r>
              <a:rPr lang="en-US" dirty="0"/>
              <a:t>Graduates of programs that are designated to be in alignment with the ISACA Model Curricula qualify for one year work experience toward the related CISA or CISM designation</a:t>
            </a:r>
          </a:p>
        </p:txBody>
      </p:sp>
    </p:spTree>
    <p:extLst>
      <p:ext uri="{BB962C8B-B14F-4D97-AF65-F5344CB8AC3E}">
        <p14:creationId xmlns:p14="http://schemas.microsoft.com/office/powerpoint/2010/main" val="28675493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ISACA Academic Advocate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86000"/>
            <a:ext cx="7924800" cy="3886200"/>
          </a:xfrm>
        </p:spPr>
        <p:txBody>
          <a:bodyPr/>
          <a:lstStyle/>
          <a:p>
            <a:r>
              <a:rPr lang="en-US" dirty="0"/>
              <a:t>Complimentary membership to faculty teaching in functional disciplines such as audit, accounting, information systems, information security, cybersecurity, enterprise governance of IT/MIS, IT risk management </a:t>
            </a:r>
          </a:p>
          <a:p>
            <a:r>
              <a:rPr lang="en-US" dirty="0"/>
              <a:t>Access to classroom resources</a:t>
            </a:r>
          </a:p>
          <a:p>
            <a:r>
              <a:rPr lang="en-US" dirty="0"/>
              <a:t>Research opportunities</a:t>
            </a:r>
          </a:p>
          <a:p>
            <a:r>
              <a:rPr lang="en-US" dirty="0"/>
              <a:t>Promote ISACA Student Membership and form ISACA Student Groups on campus</a:t>
            </a:r>
          </a:p>
        </p:txBody>
      </p:sp>
    </p:spTree>
    <p:extLst>
      <p:ext uri="{BB962C8B-B14F-4D97-AF65-F5344CB8AC3E}">
        <p14:creationId xmlns:p14="http://schemas.microsoft.com/office/powerpoint/2010/main" val="18771241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 Groups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62200"/>
            <a:ext cx="7693025" cy="3657600"/>
          </a:xfrm>
        </p:spPr>
        <p:txBody>
          <a:bodyPr/>
          <a:lstStyle/>
          <a:p>
            <a:r>
              <a:rPr lang="en-US" dirty="0"/>
              <a:t>ISACA Student Groups are organized under university guidelines, supported by a local chapter, and officially recognized by ISACA International on their website</a:t>
            </a:r>
          </a:p>
          <a:p>
            <a:r>
              <a:rPr lang="en-US" dirty="0"/>
              <a:t>Campus groups can provide valuable connections for students and familiarize them with career opportunities after graduation</a:t>
            </a:r>
          </a:p>
          <a:p>
            <a:r>
              <a:rPr lang="en-US" dirty="0"/>
              <a:t>Presently 35 in North America, 57 additional worldwide</a:t>
            </a:r>
          </a:p>
        </p:txBody>
      </p:sp>
    </p:spTree>
    <p:extLst>
      <p:ext uri="{BB962C8B-B14F-4D97-AF65-F5344CB8AC3E}">
        <p14:creationId xmlns:p14="http://schemas.microsoft.com/office/powerpoint/2010/main" val="2761057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999" y="1615751"/>
            <a:ext cx="7924800" cy="1066800"/>
          </a:xfrm>
        </p:spPr>
        <p:txBody>
          <a:bodyPr/>
          <a:lstStyle/>
          <a:p>
            <a:r>
              <a:rPr lang="en-US" dirty="0"/>
              <a:t>Student Groups in the Los Angeles Chapter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7886" y="2808026"/>
            <a:ext cx="7693025" cy="3798626"/>
          </a:xfrm>
        </p:spPr>
        <p:txBody>
          <a:bodyPr/>
          <a:lstStyle/>
          <a:p>
            <a:r>
              <a:rPr lang="en-US" dirty="0"/>
              <a:t>October Career Night</a:t>
            </a:r>
          </a:p>
          <a:p>
            <a:r>
              <a:rPr lang="en-US" dirty="0"/>
              <a:t>Sponsor activities</a:t>
            </a:r>
          </a:p>
          <a:p>
            <a:pPr lvl="1"/>
            <a:r>
              <a:rPr lang="en-US" dirty="0"/>
              <a:t>Student poster presentations</a:t>
            </a:r>
          </a:p>
          <a:p>
            <a:pPr lvl="1"/>
            <a:r>
              <a:rPr lang="en-US" dirty="0"/>
              <a:t>IT Competitions</a:t>
            </a:r>
          </a:p>
          <a:p>
            <a:pPr lvl="1"/>
            <a:r>
              <a:rPr lang="en-US" dirty="0"/>
              <a:t>Collegiate Cyber Defense</a:t>
            </a:r>
            <a:br>
              <a:rPr lang="en-US" dirty="0"/>
            </a:br>
            <a:r>
              <a:rPr lang="en-US" dirty="0"/>
              <a:t>Competition</a:t>
            </a:r>
          </a:p>
          <a:p>
            <a:pPr lvl="1"/>
            <a:r>
              <a:rPr lang="en-US" dirty="0" err="1"/>
              <a:t>CyberTech</a:t>
            </a:r>
            <a:r>
              <a:rPr lang="en-US" dirty="0"/>
              <a:t> Girls</a:t>
            </a:r>
          </a:p>
          <a:p>
            <a:r>
              <a:rPr lang="en-US" dirty="0"/>
              <a:t>Speak at club meetings</a:t>
            </a:r>
          </a:p>
        </p:txBody>
      </p:sp>
      <p:pic>
        <p:nvPicPr>
          <p:cNvPr id="1026" name="Picture 2" descr="C:\Users\acarlin\AppData\Local\Microsoft\Windows\Temporary Internet Files\Content.IE5\Q28VFTD9\DSC_154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200400"/>
            <a:ext cx="3352800" cy="23508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15598079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8&quot; unique_id=&quot;11424&quot;&gt;&lt;/object&gt;&lt;object type=&quot;2&quot; unique_id=&quot;11425&quot;&gt;&lt;object type=&quot;3&quot; unique_id=&quot;11426&quot;&gt;&lt;property id=&quot;20148&quot; value=&quot;5&quot;/&gt;&lt;property id=&quot;20300&quot; value=&quot;Slide 1 - &amp;quot;Partnering with Professional Associations&amp;quot;&quot;/&gt;&lt;property id=&quot;20307&quot; value=&quot;256&quot;/&gt;&lt;/object&gt;&lt;object type=&quot;3&quot; unique_id=&quot;11427&quot;&gt;&lt;property id=&quot;20148&quot; value=&quot;5&quot;/&gt;&lt;property id=&quot;20300&quot; value=&quot;Slide 2 - &amp;quot;Agenda&amp;quot;&quot;/&gt;&lt;property id=&quot;20307&quot; value=&quot;258&quot;/&gt;&lt;/object&gt;&lt;object type=&quot;3&quot; unique_id=&quot;11428&quot;&gt;&lt;property id=&quot;20148&quot; value=&quot;5&quot;/&gt;&lt;property id=&quot;20300&quot; value=&quot;Slide 3 - &amp;quot;Professional Associations&amp;quot;&quot;/&gt;&lt;property id=&quot;20307&quot; value=&quot;259&quot;/&gt;&lt;/object&gt;&lt;object type=&quot;3&quot; unique_id=&quot;11489&quot;&gt;&lt;property id=&quot;20148&quot; value=&quot;5&quot;/&gt;&lt;property id=&quot;20300&quot; value=&quot;Slide 4 - &amp;quot;ISACA Professional Association&amp;quot;&quot;/&gt;&lt;property id=&quot;20307&quot; value=&quot;260&quot;/&gt;&lt;/object&gt;&lt;object type=&quot;3&quot; unique_id=&quot;11490&quot;&gt;&lt;property id=&quot;20148&quot; value=&quot;5&quot;/&gt;&lt;property id=&quot;20300&quot; value=&quot;Slide 5 - &amp;quot;ISACA Model Curricula&amp;quot;&quot;/&gt;&lt;property id=&quot;20307&quot; value=&quot;261&quot;/&gt;&lt;/object&gt;&lt;object type=&quot;3&quot; unique_id=&quot;11491&quot;&gt;&lt;property id=&quot;20148&quot; value=&quot;5&quot;/&gt;&lt;property id=&quot;20300&quot; value=&quot;Slide 6 - &amp;quot;ISACA Academic Advocate&amp;quot;&quot;/&gt;&lt;property id=&quot;20307&quot; value=&quot;262&quot;/&gt;&lt;/object&gt;&lt;object type=&quot;3&quot; unique_id=&quot;11492&quot;&gt;&lt;property id=&quot;20148&quot; value=&quot;5&quot;/&gt;&lt;property id=&quot;20300&quot; value=&quot;Slide 7 - &amp;quot;Student Groups&amp;quot;&quot;/&gt;&lt;property id=&quot;20307&quot; value=&quot;263&quot;/&gt;&lt;/object&gt;&lt;object type=&quot;3&quot; unique_id=&quot;11493&quot;&gt;&lt;property id=&quot;20148&quot; value=&quot;5&quot;/&gt;&lt;property id=&quot;20300&quot; value=&quot;Slide 9 - &amp;quot;Certifications&amp;quot;&quot;/&gt;&lt;property id=&quot;20307&quot; value=&quot;264&quot;/&gt;&lt;/object&gt;&lt;object type=&quot;3&quot; unique_id=&quot;11494&quot;&gt;&lt;property id=&quot;20148&quot; value=&quot;5&quot;/&gt;&lt;property id=&quot;20300&quot; value=&quot;Slide 11 - &amp;quot;Contact Information&amp;quot;&quot;/&gt;&lt;property id=&quot;20307&quot; value=&quot;265&quot;/&gt;&lt;/object&gt;&lt;object type=&quot;3&quot; unique_id=&quot;11550&quot;&gt;&lt;property id=&quot;20148&quot; value=&quot;5&quot;/&gt;&lt;property id=&quot;20300&quot; value=&quot;Slide 10 - &amp;quot;Cybersecurity Fundamentals Certificate&amp;quot;&quot;/&gt;&lt;property id=&quot;20307&quot; value=&quot;266&quot;/&gt;&lt;/object&gt;&lt;object type=&quot;3&quot; unique_id=&quot;11587&quot;&gt;&lt;property id=&quot;20148&quot; value=&quot;5&quot;/&gt;&lt;property id=&quot;20300&quot; value=&quot;Slide 8 - &amp;quot;Student Groups in the &amp;#x0D;&amp;#x0A;Los Angeles Chapter&amp;quot;&quot;/&gt;&lt;property id=&quot;20307&quot; value=&quot;267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Capsules">
  <a:themeElements>
    <a:clrScheme name="Capsules 1">
      <a:dk1>
        <a:srgbClr val="003366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99CC99"/>
      </a:accent2>
      <a:accent3>
        <a:srgbClr val="FFFFFF"/>
      </a:accent3>
      <a:accent4>
        <a:srgbClr val="002A56"/>
      </a:accent4>
      <a:accent5>
        <a:srgbClr val="ADE2E2"/>
      </a:accent5>
      <a:accent6>
        <a:srgbClr val="8AB98A"/>
      </a:accent6>
      <a:hlink>
        <a:srgbClr val="003366"/>
      </a:hlink>
      <a:folHlink>
        <a:srgbClr val="CC99FF"/>
      </a:folHlink>
    </a:clrScheme>
    <a:fontScheme name="Capsul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apsules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ppt9725.tmp</Template>
  <TotalTime>281</TotalTime>
  <Words>288</Words>
  <Application>Microsoft Office PowerPoint</Application>
  <PresentationFormat>On-screen Show (4:3)</PresentationFormat>
  <Paragraphs>64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Arial Rounded MT Bold</vt:lpstr>
      <vt:lpstr>Calibri</vt:lpstr>
      <vt:lpstr>Wingdings</vt:lpstr>
      <vt:lpstr>Capsules</vt:lpstr>
      <vt:lpstr>How to Successfully Leverage Professional Associations</vt:lpstr>
      <vt:lpstr>Agenda</vt:lpstr>
      <vt:lpstr>Professional Associations</vt:lpstr>
      <vt:lpstr>Benefits</vt:lpstr>
      <vt:lpstr>ISACA Professional Association</vt:lpstr>
      <vt:lpstr>ISACA Model Curricula</vt:lpstr>
      <vt:lpstr>ISACA Academic Advocate</vt:lpstr>
      <vt:lpstr>Student Groups</vt:lpstr>
      <vt:lpstr>Student Groups in the Los Angeles Chapter</vt:lpstr>
      <vt:lpstr>Certifications</vt:lpstr>
      <vt:lpstr>Contact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M. Carlin</dc:creator>
  <cp:lastModifiedBy>Anna Carlin</cp:lastModifiedBy>
  <cp:revision>37</cp:revision>
  <cp:lastPrinted>2017-10-16T03:56:21Z</cp:lastPrinted>
  <dcterms:created xsi:type="dcterms:W3CDTF">2014-11-03T04:30:19Z</dcterms:created>
  <dcterms:modified xsi:type="dcterms:W3CDTF">2017-10-16T16:21:07Z</dcterms:modified>
</cp:coreProperties>
</file>